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80"/>
  </p:notesMasterIdLst>
  <p:handoutMasterIdLst>
    <p:handoutMasterId r:id="rId81"/>
  </p:handoutMasterIdLst>
  <p:sldIdLst>
    <p:sldId id="465" r:id="rId3"/>
    <p:sldId id="295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9" r:id="rId17"/>
    <p:sldId id="373" r:id="rId18"/>
    <p:sldId id="310" r:id="rId19"/>
    <p:sldId id="311" r:id="rId20"/>
    <p:sldId id="312" r:id="rId21"/>
    <p:sldId id="313" r:id="rId22"/>
    <p:sldId id="329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30" r:id="rId38"/>
    <p:sldId id="332" r:id="rId39"/>
    <p:sldId id="331" r:id="rId40"/>
    <p:sldId id="333" r:id="rId41"/>
    <p:sldId id="334" r:id="rId42"/>
    <p:sldId id="335" r:id="rId43"/>
    <p:sldId id="336" r:id="rId44"/>
    <p:sldId id="337" r:id="rId45"/>
    <p:sldId id="338" r:id="rId46"/>
    <p:sldId id="339" r:id="rId47"/>
    <p:sldId id="340" r:id="rId48"/>
    <p:sldId id="341" r:id="rId49"/>
    <p:sldId id="342" r:id="rId50"/>
    <p:sldId id="343" r:id="rId51"/>
    <p:sldId id="344" r:id="rId52"/>
    <p:sldId id="345" r:id="rId53"/>
    <p:sldId id="346" r:id="rId54"/>
    <p:sldId id="347" r:id="rId55"/>
    <p:sldId id="348" r:id="rId56"/>
    <p:sldId id="349" r:id="rId57"/>
    <p:sldId id="350" r:id="rId58"/>
    <p:sldId id="351" r:id="rId59"/>
    <p:sldId id="352" r:id="rId60"/>
    <p:sldId id="353" r:id="rId61"/>
    <p:sldId id="355" r:id="rId62"/>
    <p:sldId id="356" r:id="rId63"/>
    <p:sldId id="357" r:id="rId64"/>
    <p:sldId id="358" r:id="rId65"/>
    <p:sldId id="359" r:id="rId66"/>
    <p:sldId id="360" r:id="rId67"/>
    <p:sldId id="361" r:id="rId68"/>
    <p:sldId id="362" r:id="rId69"/>
    <p:sldId id="363" r:id="rId70"/>
    <p:sldId id="364" r:id="rId71"/>
    <p:sldId id="365" r:id="rId72"/>
    <p:sldId id="366" r:id="rId73"/>
    <p:sldId id="367" r:id="rId74"/>
    <p:sldId id="368" r:id="rId75"/>
    <p:sldId id="369" r:id="rId76"/>
    <p:sldId id="370" r:id="rId77"/>
    <p:sldId id="371" r:id="rId78"/>
    <p:sldId id="466" r:id="rId7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larity" initials="CL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549F"/>
    <a:srgbClr val="4B74B2"/>
    <a:srgbClr val="749CC5"/>
    <a:srgbClr val="033F7B"/>
    <a:srgbClr val="EF3137"/>
    <a:srgbClr val="FFC600"/>
    <a:srgbClr val="054D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4" autoAdjust="0"/>
    <p:restoredTop sz="92418" autoAdjust="0"/>
  </p:normalViewPr>
  <p:slideViewPr>
    <p:cSldViewPr snapToGrid="0" snapToObjects="1">
      <p:cViewPr varScale="1">
        <p:scale>
          <a:sx n="73" d="100"/>
          <a:sy n="73" d="100"/>
        </p:scale>
        <p:origin x="907" y="5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notesMaster" Target="notesMasters/notesMaster1.xml"/><Relationship Id="rId85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handoutMaster" Target="handoutMasters/handoutMaster1.xml"/><Relationship Id="rId86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61" Type="http://schemas.openxmlformats.org/officeDocument/2006/relationships/slide" Target="slides/slide59.xml"/><Relationship Id="rId8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FDC542-B939-BB45-AFCF-594C1621128F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DC196-1B1F-7241-A073-57B4DC9C7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62383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9D278F-9C4E-4141-9C2A-50ABACE7C8BA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A7DEB1-D7C8-3B49-8A71-75AFCE08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003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5"/>
            <a:ext cx="10464800" cy="1927225"/>
          </a:xfrm>
        </p:spPr>
        <p:txBody>
          <a:bodyPr anchor="b">
            <a:noAutofit/>
          </a:bodyPr>
          <a:lstStyle>
            <a:lvl1pPr>
              <a:defRPr sz="5400" b="0" i="0" cap="none" baseline="0">
                <a:solidFill>
                  <a:srgbClr val="033F7B"/>
                </a:solidFill>
                <a:latin typeface="Bookman Old Style" panose="02050604050505020204" pitchFamily="18" charset="0"/>
              </a:defRPr>
            </a:lvl1pPr>
          </a:lstStyle>
          <a:p>
            <a:r>
              <a:rPr lang="id-ID" noProof="1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d-ID" noProof="1"/>
              <a:t>Click to edit Master subtitle style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rgbClr val="033F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32DED8A-46A3-4394-A321-26266EE53B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03153" y="798495"/>
            <a:ext cx="2263885" cy="77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038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09600"/>
            <a:ext cx="2743200" cy="5867400"/>
          </a:xfrm>
        </p:spPr>
        <p:txBody>
          <a:bodyPr vert="eaVert" anchor="b"/>
          <a:lstStyle/>
          <a:p>
            <a:r>
              <a:rPr lang="id-ID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80264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Quicksand" panose="02070303000000060000" pitchFamily="18" charset="77"/>
              </a:defRPr>
            </a:lvl1pPr>
          </a:lstStyle>
          <a:p>
            <a:fld id="{22C47770-E991-4F52-AA8E-E4EEF365013A}" type="datetime1">
              <a:rPr lang="en-US" smtClean="0"/>
              <a:pPr/>
              <a:t>4/1/2022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Quicksand" panose="02070303000000060000" pitchFamily="18" charset="77"/>
              </a:defRPr>
            </a:lvl1pPr>
          </a:lstStyle>
          <a:p>
            <a:fld id="{5BFA158B-7C94-F543-87DB-41F59EA4FA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067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EEE61-7454-C94C-8013-444712522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9181CD-F888-FA49-B084-7CE8E3F99D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0027D-0E1C-EC4E-84F9-9E9406E5F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FF56-D5D8-D041-92B2-35EA5676C3CC}" type="datetimeFigureOut">
              <a:rPr lang="id-ID" smtClean="0"/>
              <a:t>01/04/2022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2122F-9C93-B842-890C-03566779C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19132-F58D-3A44-9E70-03DEB3F0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2A1E2-3DFF-3045-AD8B-5C9FDC55E81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24725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D9034-2D12-DD40-A071-AD7D4FE93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5CEF6-9BB1-5645-A0A7-BE439CF82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DE4798-B617-564D-AB96-2C0BDDB20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FF56-D5D8-D041-92B2-35EA5676C3CC}" type="datetimeFigureOut">
              <a:rPr lang="id-ID" smtClean="0"/>
              <a:t>01/04/2022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7B093-D2C5-604B-B97A-3722C3D81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C6962-F55E-B047-BE0D-F6AB9C922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2A1E2-3DFF-3045-AD8B-5C9FDC55E81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152081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A5D51-A8AF-434D-9F44-48D88DE72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3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D9469-4739-2246-ADE0-60513CF39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8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E450E-6ADC-C541-8FD5-E5202D6FB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FF56-D5D8-D041-92B2-35EA5676C3CC}" type="datetimeFigureOut">
              <a:rPr lang="id-ID" smtClean="0"/>
              <a:t>01/04/2022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17784-F4D0-5D41-BE5E-6B090A3C1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338F4-A905-2A40-9921-777479DAF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2A1E2-3DFF-3045-AD8B-5C9FDC55E81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703273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5DCFD-C615-0E41-A8EB-54EB57B04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1C266-56F1-6C4F-A5F1-DAF6D3F9BE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B93EB8-C601-6F4A-8D5C-EE3F024304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0D4B52-B546-0F4B-9E43-E8F7C3E90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FF56-D5D8-D041-92B2-35EA5676C3CC}" type="datetimeFigureOut">
              <a:rPr lang="id-ID" smtClean="0"/>
              <a:t>01/04/2022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FC486-04EF-4C43-845E-1E7EFF0B1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A993EB-CA01-9241-BD16-D4015A74C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2A1E2-3DFF-3045-AD8B-5C9FDC55E81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017266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77E29-453D-564B-B431-E231041AC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A4661-2DCE-AF44-8D86-662462302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9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B117DF-8421-454F-BECE-B09B2F63DD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9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2EF944-9E11-1048-8E72-7E7AD7F721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29A202-960A-3B4C-A2FF-C677D22F65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19465B-E678-5F40-962E-C9FB69BA6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FF56-D5D8-D041-92B2-35EA5676C3CC}" type="datetimeFigureOut">
              <a:rPr lang="id-ID" smtClean="0"/>
              <a:t>01/04/2022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2880E7-89E3-414C-B4C8-D989CB05F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C3BF6C-B4EB-9541-84CB-0A04BCB45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2A1E2-3DFF-3045-AD8B-5C9FDC55E81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175753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E676C-8E77-D641-A3BC-3A051EA80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41B79F-D86D-B743-9243-083441535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FF56-D5D8-D041-92B2-35EA5676C3CC}" type="datetimeFigureOut">
              <a:rPr lang="id-ID" smtClean="0"/>
              <a:t>01/04/2022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40152-A8C8-4444-AAAA-162614EBF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15AE98-BEC6-5941-9592-794E28D94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2A1E2-3DFF-3045-AD8B-5C9FDC55E81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98564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AE7BBE-F31F-4A4B-83E3-7887604B7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FF56-D5D8-D041-92B2-35EA5676C3CC}" type="datetimeFigureOut">
              <a:rPr lang="id-ID" smtClean="0"/>
              <a:t>01/04/2022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654BC2-6425-604C-A801-BDAC2D736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B6765-2C61-F540-B4ED-03FF7925A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2A1E2-3DFF-3045-AD8B-5C9FDC55E81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069867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9DA98-924A-0B45-8631-1F68FFFCA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2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524D5-3804-C041-BB52-D1D8FA806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30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C1C1F-6E84-DF44-8638-08B1AFAAB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21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AA980C-6CCE-3E42-9B20-6620C054F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FF56-D5D8-D041-92B2-35EA5676C3CC}" type="datetimeFigureOut">
              <a:rPr lang="id-ID" smtClean="0"/>
              <a:t>01/04/2022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93FE76-C4B9-7F41-9CDB-4A2F794A9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F4BF3A-F548-D247-9747-7A60AE2AF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2A1E2-3DFF-3045-AD8B-5C9FDC55E81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87286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4FA48-C795-C14A-AE4B-E4114B82E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2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1FF291-9810-E344-B193-6FD022211E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30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20579D-4843-4B49-A80A-3698A0AE74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21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0B033D-FEB6-664C-90FC-7D7CDB637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FF56-D5D8-D041-92B2-35EA5676C3CC}" type="datetimeFigureOut">
              <a:rPr lang="id-ID" smtClean="0"/>
              <a:t>01/04/2022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BFB4A4-AA43-B144-B4D2-8EFB20E21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D0BC6F-94E2-9943-A9E4-65B99B720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2A1E2-3DFF-3045-AD8B-5C9FDC55E81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1518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33F7B"/>
                </a:solidFill>
              </a:defRPr>
            </a:lvl1pPr>
          </a:lstStyle>
          <a:p>
            <a:r>
              <a:rPr lang="id-ID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2880" indent="-182880">
              <a:buFontTx/>
              <a:buBlip>
                <a:blip r:embed="rId2"/>
              </a:buBlip>
              <a:defRPr/>
            </a:lvl1pPr>
            <a:lvl2pPr marL="457200" indent="-182880">
              <a:buFontTx/>
              <a:buBlip>
                <a:blip r:embed="rId3"/>
              </a:buBlip>
              <a:defRPr/>
            </a:lvl2pPr>
            <a:lvl3pPr marL="731520" indent="-182880">
              <a:buFontTx/>
              <a:buBlip>
                <a:blip r:embed="rId4"/>
              </a:buBlip>
              <a:defRPr/>
            </a:lvl3pPr>
            <a:lvl4pPr marL="1005840" indent="-182880">
              <a:buFont typeface="Apple Symbols" panose="02000000000000000000" pitchFamily="2" charset="-79"/>
              <a:buChar char="☐"/>
              <a:defRPr/>
            </a:lvl4pPr>
            <a:lvl5pPr marL="1188720" indent="-137160">
              <a:buFont typeface="Apple Symbols" panose="02000000000000000000" pitchFamily="2" charset="-79"/>
              <a:buChar char="☐"/>
              <a:defRPr/>
            </a:lvl5pPr>
          </a:lstStyle>
          <a:p>
            <a:pPr lvl="0"/>
            <a:r>
              <a:rPr lang="id-ID" noProof="1"/>
              <a:t>Click to edit Master text styles</a:t>
            </a:r>
          </a:p>
          <a:p>
            <a:pPr lvl="1"/>
            <a:r>
              <a:rPr lang="id-ID" noProof="1"/>
              <a:t>Second level</a:t>
            </a:r>
          </a:p>
          <a:p>
            <a:pPr lvl="2"/>
            <a:r>
              <a:rPr lang="id-ID" noProof="1"/>
              <a:t>Third level</a:t>
            </a:r>
          </a:p>
          <a:p>
            <a:pPr lvl="3"/>
            <a:r>
              <a:rPr lang="id-ID" noProof="1"/>
              <a:t>Fourth level</a:t>
            </a:r>
          </a:p>
          <a:p>
            <a:pPr lvl="4"/>
            <a:r>
              <a:rPr lang="id-ID" noProof="1"/>
              <a:t>Fifth level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64BCFD-C32F-AE42-95EF-6E0DADB68274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" y="1524005"/>
            <a:ext cx="10972800" cy="10349"/>
          </a:xfrm>
          <a:prstGeom prst="line">
            <a:avLst/>
          </a:prstGeom>
          <a:ln w="19050">
            <a:solidFill>
              <a:srgbClr val="033F7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05F71-D86A-4DBF-A16C-42B37B648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BD2A0-181B-4F6D-9BFF-DA542B93E706}" type="datetime1">
              <a:rPr lang="en-US" smtClean="0"/>
              <a:pPr/>
              <a:t>4/1/2022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22BC8-4CFE-488C-BCBD-083DF6F7A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6010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555D7-10D6-9044-B652-8D51D826E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B284D4-415F-B046-8B59-86C30D54E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258F0-23FF-044F-82C5-BB366CCCD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FF56-D5D8-D041-92B2-35EA5676C3CC}" type="datetimeFigureOut">
              <a:rPr lang="id-ID" smtClean="0"/>
              <a:t>01/04/2022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2A54E-6AF2-6C42-A202-F1F655F35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89874-D7FB-D340-9EEB-0A226F6B0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2A1E2-3DFF-3045-AD8B-5C9FDC55E81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421549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EBA37A-3814-FE44-83C6-C0E276010D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AE037-C1C1-6048-8B53-95AB1BFEB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683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D21B8-F839-0D48-B141-176A6A213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DFF56-D5D8-D041-92B2-35EA5676C3CC}" type="datetimeFigureOut">
              <a:rPr lang="id-ID" smtClean="0"/>
              <a:t>01/04/2022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0E251-C24C-9646-B502-91B66E5AB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D52622-2F7B-7F49-9558-ECD062542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2A1E2-3DFF-3045-AD8B-5C9FDC55E81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82202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362201"/>
            <a:ext cx="10363200" cy="2200275"/>
          </a:xfrm>
        </p:spPr>
        <p:txBody>
          <a:bodyPr anchor="b">
            <a:normAutofit/>
          </a:bodyPr>
          <a:lstStyle>
            <a:lvl1pPr algn="l">
              <a:defRPr sz="48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69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rgbClr val="033F7B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958A2-B9A6-4BC2-8624-2E267AFE4EB1}" type="datetime1">
              <a:rPr lang="en-US" smtClean="0">
                <a:latin typeface="Arial"/>
              </a:rPr>
              <a:t>4/1/2022</a:t>
            </a:fld>
            <a:endParaRPr lang="en-US"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Quicksand" panose="02070303000000060000" pitchFamily="18" charset="77"/>
              </a:defRPr>
            </a:lvl1pPr>
          </a:lstStyle>
          <a:p>
            <a:fld id="{5BFA158B-7C94-F543-87DB-41F59EA4FAF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>
          <a:xfrm>
            <a:off x="975363" y="4599432"/>
            <a:ext cx="10350924" cy="0"/>
          </a:xfrm>
          <a:prstGeom prst="line">
            <a:avLst/>
          </a:prstGeom>
          <a:ln w="19050">
            <a:solidFill>
              <a:srgbClr val="033F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569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33F7B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Quicksand" panose="02070303000000060000" pitchFamily="18" charset="77"/>
              </a:defRPr>
            </a:lvl1pPr>
          </a:lstStyle>
          <a:p>
            <a:fld id="{5F3E2640-DA07-4F28-B9C9-23B952377E91}" type="datetime1">
              <a:rPr lang="en-US" smtClean="0"/>
              <a:pPr/>
              <a:t>4/1/2022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Quicksand" panose="02070303000000060000" pitchFamily="18" charset="77"/>
              </a:defRPr>
            </a:lvl1pPr>
          </a:lstStyle>
          <a:p>
            <a:fld id="{5BFA158B-7C94-F543-87DB-41F59EA4FAF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D90B3DF-021A-E249-8BDB-3AC856A1B4F3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" y="1524005"/>
            <a:ext cx="10972800" cy="10349"/>
          </a:xfrm>
          <a:prstGeom prst="line">
            <a:avLst/>
          </a:prstGeom>
          <a:ln w="19050">
            <a:solidFill>
              <a:srgbClr val="033F7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33F7B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rgbClr val="033F7B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rgbClr val="033F7B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Quicksand" panose="02070303000000060000" pitchFamily="18" charset="77"/>
              </a:defRPr>
            </a:lvl1pPr>
          </a:lstStyle>
          <a:p>
            <a:fld id="{6649D6A4-F134-4378-899D-5C4647A36D23}" type="datetime1">
              <a:rPr lang="en-US" smtClean="0"/>
              <a:pPr/>
              <a:t>4/1/2022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Quicksand" panose="02070303000000060000" pitchFamily="18" charset="77"/>
              </a:defRPr>
            </a:lvl1pPr>
          </a:lstStyle>
          <a:p>
            <a:fld id="{5BFA158B-7C94-F543-87DB-41F59EA4FAF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49" y="4045691"/>
            <a:ext cx="4709160" cy="1059"/>
          </a:xfrm>
          <a:prstGeom prst="line">
            <a:avLst/>
          </a:prstGeom>
          <a:ln w="19050">
            <a:solidFill>
              <a:srgbClr val="033F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7A29F95-596C-2A4C-A646-1588D83E2039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" y="1524005"/>
            <a:ext cx="10972800" cy="10349"/>
          </a:xfrm>
          <a:prstGeom prst="line">
            <a:avLst/>
          </a:prstGeom>
          <a:ln w="19050">
            <a:solidFill>
              <a:srgbClr val="033F7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11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33F7B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Quicksand" panose="02070303000000060000" pitchFamily="18" charset="77"/>
              </a:defRPr>
            </a:lvl1pPr>
          </a:lstStyle>
          <a:p>
            <a:fld id="{DFECA951-6F7F-456B-8A0C-7C5D4644D0E7}" type="datetime1">
              <a:rPr lang="en-US" smtClean="0"/>
              <a:pPr/>
              <a:t>4/1/2022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Quicksand" panose="02070303000000060000" pitchFamily="18" charset="77"/>
              </a:defRPr>
            </a:lvl1pPr>
          </a:lstStyle>
          <a:p>
            <a:fld id="{5BFA158B-7C94-F543-87DB-41F59EA4FAF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34E96F-ACBA-B241-BFF7-771FE454EC5D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" y="1524005"/>
            <a:ext cx="10972800" cy="10349"/>
          </a:xfrm>
          <a:prstGeom prst="line">
            <a:avLst/>
          </a:prstGeom>
          <a:ln w="19050">
            <a:solidFill>
              <a:srgbClr val="033F7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402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Quicksand" panose="02070303000000060000" pitchFamily="18" charset="77"/>
              </a:defRPr>
            </a:lvl1pPr>
          </a:lstStyle>
          <a:p>
            <a:fld id="{4B285B23-6EBB-40F1-B5EB-FCB988F7AD32}" type="datetime1">
              <a:rPr lang="en-US" smtClean="0"/>
              <a:pPr/>
              <a:t>4/1/2022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Quicksand" panose="02070303000000060000" pitchFamily="18" charset="77"/>
              </a:defRPr>
            </a:lvl1pPr>
          </a:lstStyle>
          <a:p>
            <a:fld id="{5BFA158B-7C94-F543-87DB-41F59EA4FA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044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792080"/>
            <a:ext cx="7620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57"/>
            <a:ext cx="2852928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Quicksand" panose="02070303000000060000" pitchFamily="18" charset="77"/>
              </a:defRPr>
            </a:lvl1pPr>
          </a:lstStyle>
          <a:p>
            <a:fld id="{0E581A47-C67A-4555-BDC2-7E2955DA94BF}" type="datetime1">
              <a:rPr lang="en-US" smtClean="0"/>
              <a:pPr/>
              <a:t>4/1/2022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Quicksand" panose="02070303000000060000" pitchFamily="18" charset="77"/>
              </a:defRPr>
            </a:lvl1pPr>
          </a:lstStyle>
          <a:p>
            <a:fld id="{5BFA158B-7C94-F543-87DB-41F59EA4FAF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2152" y="3579944"/>
            <a:ext cx="5577840" cy="2117"/>
          </a:xfrm>
          <a:prstGeom prst="line">
            <a:avLst/>
          </a:prstGeom>
          <a:ln w="19050">
            <a:solidFill>
              <a:srgbClr val="033F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105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33F7B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Quicksand" panose="02070303000000060000" pitchFamily="18" charset="77"/>
              </a:defRPr>
            </a:lvl1pPr>
          </a:lstStyle>
          <a:p>
            <a:fld id="{1E43BAA8-0641-402E-8CA4-3006C7736F4F}" type="datetime1">
              <a:rPr lang="en-US" smtClean="0"/>
              <a:pPr/>
              <a:t>4/1/2022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Quicksand" panose="02070303000000060000" pitchFamily="18" charset="77"/>
              </a:defRPr>
            </a:lvl1pPr>
          </a:lstStyle>
          <a:p>
            <a:fld id="{5BFA158B-7C94-F543-87DB-41F59EA4FAF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C31E9F-5735-254E-9961-C901288C7C5E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" y="1524005"/>
            <a:ext cx="10972800" cy="10349"/>
          </a:xfrm>
          <a:prstGeom prst="line">
            <a:avLst/>
          </a:prstGeom>
          <a:ln w="19050">
            <a:solidFill>
              <a:srgbClr val="033F7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086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d-ID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d-ID" noProof="1"/>
              <a:t>Click to edit Master text styles</a:t>
            </a:r>
          </a:p>
          <a:p>
            <a:pPr lvl="1"/>
            <a:r>
              <a:rPr lang="id-ID" noProof="1"/>
              <a:t>Second level</a:t>
            </a:r>
          </a:p>
          <a:p>
            <a:pPr lvl="2"/>
            <a:r>
              <a:rPr lang="id-ID" noProof="1"/>
              <a:t>Third level</a:t>
            </a:r>
          </a:p>
          <a:p>
            <a:pPr lvl="3"/>
            <a:r>
              <a:rPr lang="id-ID" noProof="1"/>
              <a:t>Fourth level</a:t>
            </a:r>
          </a:p>
          <a:p>
            <a:pPr lvl="4"/>
            <a:r>
              <a:rPr lang="id-ID" noProof="1"/>
              <a:t>Fifth level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365760"/>
          </a:xfrm>
          <a:prstGeom prst="rect">
            <a:avLst/>
          </a:prstGeom>
          <a:gradFill flip="none" rotWithShape="1">
            <a:gsLst>
              <a:gs pos="0">
                <a:srgbClr val="4B74B2">
                  <a:shade val="30000"/>
                  <a:satMod val="115000"/>
                </a:srgbClr>
              </a:gs>
              <a:gs pos="50000">
                <a:srgbClr val="4B74B2">
                  <a:shade val="67500"/>
                  <a:satMod val="115000"/>
                </a:srgbClr>
              </a:gs>
              <a:gs pos="100000">
                <a:srgbClr val="4B74B2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Quicksand" panose="02070303000000060000" pitchFamily="18" charset="77"/>
              </a:defRPr>
            </a:lvl1pPr>
          </a:lstStyle>
          <a:p>
            <a:fld id="{3C5BD2A0-181B-4F6D-9BFF-DA542B93E706}" type="datetime1">
              <a:rPr lang="en-US" smtClean="0"/>
              <a:pPr/>
              <a:t>4/1/2022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rgbClr val="FFFFFF"/>
                </a:solidFill>
                <a:latin typeface="Quicksand" panose="02070303000000060000" pitchFamily="18" charset="77"/>
              </a:defRPr>
            </a:lvl1pPr>
          </a:lstStyle>
          <a:p>
            <a:fld id="{5BFA158B-7C94-F543-87DB-41F59EA4FA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456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70" r:id="rId9"/>
    <p:sldLayoutId id="2147483671" r:id="rId10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000" b="0" i="0" kern="1200" spc="-100" baseline="0">
          <a:solidFill>
            <a:srgbClr val="033F7B"/>
          </a:solidFill>
          <a:latin typeface="Bookman Old Style" panose="02050604050505020204" pitchFamily="18" charset="0"/>
          <a:ea typeface="Ayuthaya" pitchFamily="2" charset="-34"/>
          <a:cs typeface="Ayuthaya" pitchFamily="2" charset="-34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Tx/>
        <a:buBlip>
          <a:blip r:embed="rId12"/>
        </a:buBlip>
        <a:defRPr sz="24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Tx/>
        <a:buBlip>
          <a:blip r:embed="rId13"/>
        </a:buBlip>
        <a:defRPr sz="20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Tx/>
        <a:buBlip>
          <a:blip r:embed="rId14"/>
        </a:buBlip>
        <a:defRPr sz="18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pple Symbols" panose="02000000000000000000" pitchFamily="2" charset="-79"/>
        <a:buChar char="☐"/>
        <a:defRPr sz="1600" kern="120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SzPct val="100000"/>
        <a:buFont typeface="Apple Symbols" panose="02000000000000000000" pitchFamily="2" charset="-79"/>
        <a:buChar char="☐"/>
        <a:defRPr sz="1400" kern="1200" baseline="0">
          <a:solidFill>
            <a:schemeClr val="tx1"/>
          </a:solidFill>
          <a:latin typeface="Avenir Book" panose="02000503020000020003" pitchFamily="2" charset="0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B78A5E-09B3-8E40-A94A-6082292E4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90D61A-2240-CD44-882C-DFBE66913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BCB83-1BD4-7E43-BE99-F92C5BE1F1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ADFF56-D5D8-D041-92B2-35EA5676C3CC}" type="datetimeFigureOut">
              <a:rPr lang="id-ID" smtClean="0"/>
              <a:t>01/04/2022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8F4774-E66B-6441-BCB6-F93C6B82C5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9D6F8-C388-4B43-87F1-DDE4BAB075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2A1E2-3DFF-3045-AD8B-5C9FDC55E81C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40026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8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5A290-BC88-3B44-9496-BD1C82B93C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1"/>
              <a:t>Python DTS PRoA 2022</a:t>
            </a:r>
            <a:br>
              <a:rPr lang="en-US" noProof="1"/>
            </a:br>
            <a:r>
              <a:rPr lang="en-US" sz="2800" noProof="1">
                <a:solidFill>
                  <a:srgbClr val="0456A8"/>
                </a:solidFill>
              </a:rPr>
              <a:t>Introduction to Object-Oriented Programming</a:t>
            </a:r>
            <a:endParaRPr lang="id-ID" noProof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E09D92-08B6-6143-A545-CC54B44C98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endParaRPr lang="en-US" sz="2400" noProof="1"/>
          </a:p>
          <a:p>
            <a:r>
              <a:rPr lang="en-US" sz="2400" noProof="1"/>
              <a:t>Muhammad Ogin Hasanuddin</a:t>
            </a:r>
          </a:p>
          <a:p>
            <a:endParaRPr lang="en-US" sz="2400" noProof="1"/>
          </a:p>
          <a:p>
            <a:r>
              <a:rPr lang="en-US" sz="2400" noProof="1"/>
              <a:t>KK Teknik Komputer</a:t>
            </a:r>
          </a:p>
          <a:p>
            <a:r>
              <a:rPr lang="en-US" sz="2400" noProof="1"/>
              <a:t>Sekolah Teknik Elektro dan Informatika</a:t>
            </a:r>
          </a:p>
          <a:p>
            <a:r>
              <a:rPr lang="en-US" sz="2400" noProof="1"/>
              <a:t>Institut Teknologi Bandung</a:t>
            </a:r>
          </a:p>
        </p:txBody>
      </p:sp>
    </p:spTree>
    <p:extLst>
      <p:ext uri="{BB962C8B-B14F-4D97-AF65-F5344CB8AC3E}">
        <p14:creationId xmlns:p14="http://schemas.microsoft.com/office/powerpoint/2010/main" val="2155260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Can We use Structure?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590" y="2312860"/>
            <a:ext cx="1058227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28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Can We use Structure?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52" y="2291524"/>
            <a:ext cx="10096500" cy="13239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452" y="3886962"/>
            <a:ext cx="1007745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6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Objects?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264" y="2333625"/>
            <a:ext cx="10048875" cy="12763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64" y="4016164"/>
            <a:ext cx="10058400" cy="127635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967728" y="5292514"/>
            <a:ext cx="4912102" cy="988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Circular Explanation?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92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153" y="6102856"/>
            <a:ext cx="9912274" cy="625892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chemeClr val="tx1"/>
                </a:solidFill>
              </a:rPr>
              <a:t>Class Attributes/Methods VS Instance Attributes/Methods Conundrum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977" y="2503360"/>
            <a:ext cx="10077450" cy="3533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178" y="3426142"/>
            <a:ext cx="4991100" cy="1285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134" y="3335273"/>
            <a:ext cx="4400550" cy="1943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264" y="2508122"/>
            <a:ext cx="10048875" cy="3524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0701" y="4736972"/>
            <a:ext cx="5057775" cy="12954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575894" y="729658"/>
            <a:ext cx="11029616" cy="988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/>
              <a:t>Classes and Objects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60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 vs Instance Attributes/Methods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065" y="2111311"/>
            <a:ext cx="4200525" cy="4391025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5230190" y="3456041"/>
            <a:ext cx="2368474" cy="98833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Initialize Position From Inside the Class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5472595" y="4306823"/>
            <a:ext cx="1883664" cy="125233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796" y="2258385"/>
            <a:ext cx="4219575" cy="4371975"/>
          </a:xfrm>
          <a:prstGeom prst="rect">
            <a:avLst/>
          </a:prstGeom>
        </p:spPr>
      </p:pic>
      <p:sp>
        <p:nvSpPr>
          <p:cNvPr id="7" name="&quot;No&quot; Symbol 6"/>
          <p:cNvSpPr/>
          <p:nvPr/>
        </p:nvSpPr>
        <p:spPr>
          <a:xfrm>
            <a:off x="8357616" y="3035808"/>
            <a:ext cx="2121408" cy="2286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188756" y="5605391"/>
            <a:ext cx="2368474" cy="98833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Position: Instance Attributes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11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7" grpId="0" animBg="1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 vs Instance Attributes/Methods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627" y="2088642"/>
            <a:ext cx="4248150" cy="43815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6519672" y="3456432"/>
            <a:ext cx="292608" cy="92354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5824728" y="3456432"/>
            <a:ext cx="356616" cy="923544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5367528" y="4059936"/>
            <a:ext cx="750606" cy="59131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304318" y="4764024"/>
            <a:ext cx="877026" cy="33490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5742832" y="4764024"/>
            <a:ext cx="621392" cy="85039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519672" y="4764024"/>
            <a:ext cx="367492" cy="85039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556648" y="4651248"/>
            <a:ext cx="877424" cy="447676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556648" y="4116926"/>
            <a:ext cx="877424" cy="382985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/>
          <p:cNvSpPr txBox="1">
            <a:spLocks/>
          </p:cNvSpPr>
          <p:nvPr/>
        </p:nvSpPr>
        <p:spPr>
          <a:xfrm>
            <a:off x="8653291" y="3291060"/>
            <a:ext cx="2368474" cy="98833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Move(): Class Methods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572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Unified Modelling Language Representation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13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Classes and Objects in Unified Modelling Language</a:t>
            </a:r>
            <a:endParaRPr lang="en-US" dirty="0"/>
          </a:p>
        </p:txBody>
      </p:sp>
      <p:pic>
        <p:nvPicPr>
          <p:cNvPr id="3" name="Picture 8" descr="Apple Barrel High Res Stock Images | Shutterstock">
            <a:extLst>
              <a:ext uri="{FF2B5EF4-FFF2-40B4-BE49-F238E27FC236}">
                <a16:creationId xmlns:a16="http://schemas.microsoft.com/office/drawing/2014/main" id="{B339B53F-FD1C-5242-83B9-B36E24289C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70"/>
          <a:stretch/>
        </p:blipFill>
        <p:spPr bwMode="auto">
          <a:xfrm>
            <a:off x="7499969" y="4281550"/>
            <a:ext cx="3727437" cy="229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10 Amazing Health Benefits Of Apples - Minnetonka Orchards">
            <a:extLst>
              <a:ext uri="{FF2B5EF4-FFF2-40B4-BE49-F238E27FC236}">
                <a16:creationId xmlns:a16="http://schemas.microsoft.com/office/drawing/2014/main" id="{A6E057EB-84C0-394B-8276-F2DCEEC74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713" y="4501089"/>
            <a:ext cx="1944887" cy="186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oro” and “Sanguinello” Orange: from Sicily to Japan | Italian Food  Excellence">
            <a:extLst>
              <a:ext uri="{FF2B5EF4-FFF2-40B4-BE49-F238E27FC236}">
                <a16:creationId xmlns:a16="http://schemas.microsoft.com/office/drawing/2014/main" id="{615E5455-D244-A94B-A16F-B768679A9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713" y="2153624"/>
            <a:ext cx="2410664" cy="212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EFDD31-7F97-384F-96DD-BABBB3A75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3970" y="3263214"/>
            <a:ext cx="3072462" cy="1960019"/>
          </a:xfrm>
          <a:prstGeom prst="rect">
            <a:avLst/>
          </a:prstGeom>
        </p:spPr>
      </p:pic>
      <p:pic>
        <p:nvPicPr>
          <p:cNvPr id="7" name="Picture 6" descr="Orange Basket High Res Stock Images | Shutterstock">
            <a:extLst>
              <a:ext uri="{FF2B5EF4-FFF2-40B4-BE49-F238E27FC236}">
                <a16:creationId xmlns:a16="http://schemas.microsoft.com/office/drawing/2014/main" id="{D9B82FC1-6469-CB4D-B9FF-583222AD8B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5"/>
          <a:stretch/>
        </p:blipFill>
        <p:spPr bwMode="auto">
          <a:xfrm>
            <a:off x="7806561" y="2153624"/>
            <a:ext cx="2576147" cy="196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857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Classes and Objects in Unified Modelling Language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E8C387-A4EF-CB48-9EF6-69CBD0CB0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103" y="3047535"/>
            <a:ext cx="3013816" cy="23440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6894AC-5514-974B-BC23-5D6E2CCB1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220" y="3224000"/>
            <a:ext cx="3072462" cy="1960019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2B6C6795-50B8-4247-93A7-4C14EA9D04B5}"/>
              </a:ext>
            </a:extLst>
          </p:cNvPr>
          <p:cNvSpPr/>
          <p:nvPr/>
        </p:nvSpPr>
        <p:spPr>
          <a:xfrm>
            <a:off x="4883780" y="4007701"/>
            <a:ext cx="680225" cy="42374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7A01DF-808D-BE42-A792-3FFAF89B47E1}"/>
              </a:ext>
            </a:extLst>
          </p:cNvPr>
          <p:cNvSpPr txBox="1"/>
          <p:nvPr/>
        </p:nvSpPr>
        <p:spPr>
          <a:xfrm>
            <a:off x="918220" y="2103604"/>
            <a:ext cx="89741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Avenir Next Condensed" panose="020B0506020202020204" pitchFamily="34" charset="0"/>
              </a:rPr>
              <a:t>The beauty of UML is that most things are optional</a:t>
            </a:r>
          </a:p>
          <a:p>
            <a:r>
              <a:rPr lang="en-GB" sz="2000" dirty="0">
                <a:latin typeface="Avenir Next Condensed" panose="020B0506020202020204" pitchFamily="34" charset="0"/>
              </a:rPr>
              <a:t>We only need to specify as much information in a diagram as makes sense for the current situation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BF1777-D121-7F43-80D2-47AD1D27ED0F}"/>
              </a:ext>
            </a:extLst>
          </p:cNvPr>
          <p:cNvSpPr/>
          <p:nvPr/>
        </p:nvSpPr>
        <p:spPr>
          <a:xfrm>
            <a:off x="1001261" y="5730168"/>
            <a:ext cx="57541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Condensed" panose="020B0506020202020204" pitchFamily="34" charset="0"/>
              </a:rPr>
              <a:t>Many </a:t>
            </a:r>
            <a:r>
              <a:rPr lang="en-GB" b="1" dirty="0">
                <a:latin typeface="Avenir Next Condensed" panose="020B0506020202020204" pitchFamily="34" charset="0"/>
              </a:rPr>
              <a:t>Apples</a:t>
            </a:r>
            <a:r>
              <a:rPr lang="en-GB" dirty="0">
                <a:latin typeface="Avenir Next Condensed" panose="020B0506020202020204" pitchFamily="34" charset="0"/>
              </a:rPr>
              <a:t> go in one </a:t>
            </a:r>
            <a:r>
              <a:rPr lang="en-GB" b="1" dirty="0">
                <a:latin typeface="Avenir Next Condensed" panose="020B0506020202020204" pitchFamily="34" charset="0"/>
              </a:rPr>
              <a:t>Barrel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Condensed" panose="020B0506020202020204" pitchFamily="34" charset="0"/>
              </a:rPr>
              <a:t>One </a:t>
            </a:r>
            <a:r>
              <a:rPr lang="en-GB" b="1" dirty="0">
                <a:latin typeface="Avenir Next Condensed" panose="020B0506020202020204" pitchFamily="34" charset="0"/>
              </a:rPr>
              <a:t>Basket </a:t>
            </a:r>
            <a:r>
              <a:rPr lang="en-GB" dirty="0">
                <a:latin typeface="Avenir Next Condensed" panose="020B0506020202020204" pitchFamily="34" charset="0"/>
              </a:rPr>
              <a:t>can hold many (represented by a </a:t>
            </a:r>
            <a:r>
              <a:rPr lang="en-GB" b="1" dirty="0">
                <a:latin typeface="Avenir Next Condensed" panose="020B0506020202020204" pitchFamily="34" charset="0"/>
              </a:rPr>
              <a:t>*</a:t>
            </a:r>
            <a:r>
              <a:rPr lang="en-GB" dirty="0">
                <a:latin typeface="Avenir Next Condensed" panose="020B0506020202020204" pitchFamily="34" charset="0"/>
              </a:rPr>
              <a:t>) </a:t>
            </a:r>
            <a:r>
              <a:rPr lang="en-GB" b="1" dirty="0">
                <a:latin typeface="Avenir Next Condensed" panose="020B0506020202020204" pitchFamily="34" charset="0"/>
              </a:rPr>
              <a:t>Orange </a:t>
            </a:r>
            <a:r>
              <a:rPr lang="en-GB" dirty="0">
                <a:latin typeface="Avenir Next Condensed" panose="020B0506020202020204" pitchFamily="34" charset="0"/>
              </a:rPr>
              <a:t>objects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Avenir Next Condensed" panose="020B0506020202020204" pitchFamily="34" charset="0"/>
              </a:rPr>
              <a:t>Any one </a:t>
            </a:r>
            <a:r>
              <a:rPr lang="en-GB" b="1" dirty="0">
                <a:latin typeface="Avenir Next Condensed" panose="020B0506020202020204" pitchFamily="34" charset="0"/>
              </a:rPr>
              <a:t>Orange </a:t>
            </a:r>
            <a:r>
              <a:rPr lang="en-GB" dirty="0">
                <a:latin typeface="Avenir Next Condensed" panose="020B0506020202020204" pitchFamily="34" charset="0"/>
              </a:rPr>
              <a:t>can go in exactly one </a:t>
            </a:r>
            <a:r>
              <a:rPr lang="en-GB" b="1" dirty="0">
                <a:latin typeface="Avenir Next Condensed" panose="020B0506020202020204" pitchFamily="34" charset="0"/>
              </a:rPr>
              <a:t>Basket </a:t>
            </a:r>
            <a:endParaRPr lang="en-GB" dirty="0">
              <a:latin typeface="Avenir Next Condensed" panose="020B0506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D0FEA4-ED98-FF45-9D81-4755A505E8A1}"/>
              </a:ext>
            </a:extLst>
          </p:cNvPr>
          <p:cNvSpPr txBox="1"/>
          <p:nvPr/>
        </p:nvSpPr>
        <p:spPr>
          <a:xfrm>
            <a:off x="7321047" y="5391614"/>
            <a:ext cx="1285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Avenir Next Condensed" panose="020B0506020202020204" pitchFamily="34" charset="0"/>
              </a:rPr>
              <a:t>c</a:t>
            </a:r>
            <a:r>
              <a:rPr lang="en-FI" dirty="0">
                <a:latin typeface="Avenir Next Condensed" panose="020B0506020202020204" pitchFamily="34" charset="0"/>
              </a:rPr>
              <a:t>lass diagram</a:t>
            </a:r>
          </a:p>
        </p:txBody>
      </p:sp>
    </p:spTree>
    <p:extLst>
      <p:ext uri="{BB962C8B-B14F-4D97-AF65-F5344CB8AC3E}">
        <p14:creationId xmlns:p14="http://schemas.microsoft.com/office/powerpoint/2010/main" val="847770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Classes and Objects in Unified Modelling Language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FCFA26-4937-1F4C-B2D2-ACC59575D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253" y="2707918"/>
            <a:ext cx="3441700" cy="322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24B88C-8AF9-D740-AC2E-476A6B928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823" y="2626219"/>
            <a:ext cx="4495800" cy="3390900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99DCE036-F538-1949-90F2-AC627A77FE55}"/>
              </a:ext>
            </a:extLst>
          </p:cNvPr>
          <p:cNvSpPr/>
          <p:nvPr/>
        </p:nvSpPr>
        <p:spPr>
          <a:xfrm>
            <a:off x="5321775" y="4109796"/>
            <a:ext cx="680225" cy="42374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848183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Primitive Data Type Isn’t Enough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44" y="2404300"/>
            <a:ext cx="10058400" cy="16287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294" y="4639818"/>
            <a:ext cx="1007745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8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Four Main Principles of OOP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Encapsulation</a:t>
            </a:r>
          </a:p>
          <a:p>
            <a:r>
              <a:rPr lang="en-GB" sz="3200" dirty="0"/>
              <a:t>Abstraction</a:t>
            </a:r>
          </a:p>
          <a:p>
            <a:r>
              <a:rPr lang="en-GB" sz="3200" dirty="0"/>
              <a:t>Inheritance</a:t>
            </a:r>
          </a:p>
          <a:p>
            <a:r>
              <a:rPr lang="en-GB" sz="3200" dirty="0"/>
              <a:t>Polymorphism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81699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Principle: Encapsulation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86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Encapsulation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188083"/>
            <a:ext cx="10048875" cy="1695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42" y="4236720"/>
            <a:ext cx="1006792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5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Encapsulation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12" y="3162490"/>
            <a:ext cx="10086975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21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Encapsulation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417064"/>
            <a:ext cx="10048875" cy="167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4403217"/>
            <a:ext cx="100584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2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Encapsulation using Getter and Setter Methods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7" y="2520124"/>
            <a:ext cx="1006792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75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Encapsulation: Chess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58" y="2052447"/>
            <a:ext cx="4229100" cy="436245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2843784" y="3584448"/>
            <a:ext cx="292608" cy="704088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017" y="2600134"/>
            <a:ext cx="496252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72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Encapsulation: Tracking Attributes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7" y="2421636"/>
            <a:ext cx="1006792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0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Encapsulation Example: Game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687" y="2186559"/>
            <a:ext cx="4238625" cy="1314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3837622"/>
            <a:ext cx="4791075" cy="1285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12" y="5364670"/>
            <a:ext cx="4781550" cy="1285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7630" y="3837621"/>
            <a:ext cx="4791075" cy="1285875"/>
          </a:xfrm>
          <a:prstGeom prst="rect">
            <a:avLst/>
          </a:prstGeom>
        </p:spPr>
      </p:pic>
      <p:sp>
        <p:nvSpPr>
          <p:cNvPr id="8" name="Up Arrow 7"/>
          <p:cNvSpPr/>
          <p:nvPr/>
        </p:nvSpPr>
        <p:spPr>
          <a:xfrm>
            <a:off x="133136" y="4032502"/>
            <a:ext cx="448056" cy="896112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/>
          <p:cNvSpPr/>
          <p:nvPr/>
        </p:nvSpPr>
        <p:spPr>
          <a:xfrm>
            <a:off x="133136" y="5559551"/>
            <a:ext cx="448056" cy="896112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5255" y="5364670"/>
            <a:ext cx="4743450" cy="1247775"/>
          </a:xfrm>
          <a:prstGeom prst="rect">
            <a:avLst/>
          </a:prstGeom>
        </p:spPr>
      </p:pic>
      <p:sp>
        <p:nvSpPr>
          <p:cNvPr id="11" name="Curved Left Arrow 10"/>
          <p:cNvSpPr/>
          <p:nvPr/>
        </p:nvSpPr>
        <p:spPr>
          <a:xfrm flipV="1">
            <a:off x="5500104" y="4654294"/>
            <a:ext cx="518159" cy="107899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666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Encapsulation: Validation using Setter Method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05" y="2241232"/>
            <a:ext cx="1006792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Primitive Data Type?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35" y="2345055"/>
            <a:ext cx="10077450" cy="11620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35" y="3951732"/>
            <a:ext cx="1006792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64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Encapsulation: Read only Attributes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83" y="2453640"/>
            <a:ext cx="1007745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0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Encapsulation: Chess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975" y="2054542"/>
            <a:ext cx="4210050" cy="1285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00" y="3645284"/>
            <a:ext cx="4067175" cy="2695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7659" y="3645284"/>
            <a:ext cx="2638425" cy="283845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10750295" y="4506725"/>
            <a:ext cx="182880" cy="557784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9284" y="3645284"/>
            <a:ext cx="2581275" cy="2667000"/>
          </a:xfrm>
          <a:prstGeom prst="rect">
            <a:avLst/>
          </a:prstGeom>
        </p:spPr>
      </p:pic>
      <p:sp>
        <p:nvSpPr>
          <p:cNvPr id="10" name="&quot;No&quot; Symbol 9"/>
          <p:cNvSpPr/>
          <p:nvPr/>
        </p:nvSpPr>
        <p:spPr>
          <a:xfrm>
            <a:off x="5010912" y="3645284"/>
            <a:ext cx="2509647" cy="2667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2220" y="3578609"/>
            <a:ext cx="4105275" cy="12763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0509" y="4854959"/>
            <a:ext cx="410527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0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Encapsulation- Chess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082388"/>
            <a:ext cx="9020008" cy="1147920"/>
          </a:xfrm>
        </p:spPr>
        <p:txBody>
          <a:bodyPr>
            <a:normAutofit/>
          </a:bodyPr>
          <a:lstStyle/>
          <a:p>
            <a:r>
              <a:rPr lang="en-GB" sz="2400" dirty="0"/>
              <a:t>If each piece can change its rank and file attributes directly, we may end up in invalid position such as: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296" y="3230308"/>
            <a:ext cx="6400800" cy="2847975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754929" y="6078283"/>
            <a:ext cx="9020008" cy="738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Getter Methods that allows validation is very useful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5123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Encapsulation: Information Hiding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2197227"/>
            <a:ext cx="10048875" cy="1238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2" y="3678487"/>
            <a:ext cx="10086975" cy="1247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562" y="5169272"/>
            <a:ext cx="100679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3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Encapsulation: Information Hiding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2333625"/>
            <a:ext cx="1007745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47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Encapsulation: Overview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734" y="2244471"/>
            <a:ext cx="1009650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31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Second Principle: Abstraction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1277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Abstraction: Car Example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129" y="2408872"/>
            <a:ext cx="4657725" cy="32289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18" y="2125408"/>
            <a:ext cx="4610100" cy="1400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768" y="3664267"/>
            <a:ext cx="4572000" cy="1266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868" y="5085397"/>
            <a:ext cx="455295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0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Abstraction: Car Example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496" y="2361247"/>
            <a:ext cx="4724400" cy="3276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530" y="2361247"/>
            <a:ext cx="4562475" cy="1181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529" y="3699891"/>
            <a:ext cx="456247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4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Abstraction in OOP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739" y="2310193"/>
            <a:ext cx="10067925" cy="13049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164" y="4003929"/>
            <a:ext cx="100965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026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Primitive Data Type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395" y="2248090"/>
            <a:ext cx="10077450" cy="1209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" y="3579399"/>
            <a:ext cx="10077450" cy="1657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20" y="5358384"/>
            <a:ext cx="1006792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5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Abstraction in OOP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739" y="2269617"/>
            <a:ext cx="10067925" cy="12763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165592" y="2459736"/>
            <a:ext cx="1636776" cy="347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97152" y="2907792"/>
            <a:ext cx="4181856" cy="347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89" y="4097594"/>
            <a:ext cx="1008697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078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Abstraction in OOP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52" y="2525268"/>
            <a:ext cx="10096500" cy="1295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527" y="4378833"/>
            <a:ext cx="987742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9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Abstraction in OOP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739" y="2247709"/>
            <a:ext cx="10067925" cy="1685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39" y="4249483"/>
            <a:ext cx="10067925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657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Abstraction: Interface and Implementation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977" y="2131123"/>
            <a:ext cx="10077450" cy="15716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977" y="4246626"/>
            <a:ext cx="10067925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9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Abstraction: Interface and Implementation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02" y="2222563"/>
            <a:ext cx="10058400" cy="1571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" y="4497895"/>
            <a:ext cx="3200400" cy="16478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786" y="4410075"/>
            <a:ext cx="7000875" cy="1238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0022" y="5859399"/>
            <a:ext cx="589597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55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Abstraction: Chess Example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76" y="2943605"/>
            <a:ext cx="2028825" cy="2781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335" y="2567940"/>
            <a:ext cx="1190625" cy="3028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0401" y="2288476"/>
            <a:ext cx="1276350" cy="4219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3601" y="3354545"/>
            <a:ext cx="4876800" cy="1343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6001" y="4902898"/>
            <a:ext cx="4724400" cy="1323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9188" y="2008663"/>
            <a:ext cx="4086225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02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Abstraction: Independence Against How Other class is defined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76" y="2943605"/>
            <a:ext cx="2028825" cy="2781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335" y="2567940"/>
            <a:ext cx="1190625" cy="3028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259" y="2479739"/>
            <a:ext cx="5929598" cy="33944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2418" y="2479739"/>
            <a:ext cx="2752439" cy="3373679"/>
          </a:xfrm>
          <a:prstGeom prst="rect">
            <a:avLst/>
          </a:prstGeom>
        </p:spPr>
      </p:pic>
      <p:sp>
        <p:nvSpPr>
          <p:cNvPr id="8" name="&quot;No&quot; Symbol 7"/>
          <p:cNvSpPr/>
          <p:nvPr/>
        </p:nvSpPr>
        <p:spPr>
          <a:xfrm>
            <a:off x="3465293" y="2748915"/>
            <a:ext cx="2509647" cy="2667000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29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Abstraction: Interface and Implementation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52" y="2366200"/>
            <a:ext cx="1009650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122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Abstraction: Overview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739" y="2190178"/>
            <a:ext cx="10067925" cy="18192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38" y="4210621"/>
            <a:ext cx="1006792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020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Third Principle: Inheritance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648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0230" y="2505646"/>
            <a:ext cx="2533650" cy="2962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495" y="2147887"/>
            <a:ext cx="4210050" cy="4391025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6071616" y="2834640"/>
            <a:ext cx="1865376" cy="1152144"/>
            <a:chOff x="6071616" y="2834640"/>
            <a:chExt cx="1865376" cy="1152144"/>
          </a:xfrm>
        </p:grpSpPr>
        <p:sp>
          <p:nvSpPr>
            <p:cNvPr id="5" name="Rectangle 4"/>
            <p:cNvSpPr/>
            <p:nvPr/>
          </p:nvSpPr>
          <p:spPr>
            <a:xfrm>
              <a:off x="6071616" y="2834640"/>
              <a:ext cx="1426464" cy="50292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chemeClr val="tx1"/>
                  </a:solidFill>
                </a:rPr>
                <a:t>Position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Straight Connector 6"/>
            <p:cNvCxnSpPr>
              <a:endCxn id="5" idx="2"/>
            </p:cNvCxnSpPr>
            <p:nvPr/>
          </p:nvCxnSpPr>
          <p:spPr>
            <a:xfrm flipH="1" flipV="1">
              <a:off x="6784848" y="3337560"/>
              <a:ext cx="1152144" cy="649224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6071616" y="4864608"/>
            <a:ext cx="1674495" cy="920054"/>
            <a:chOff x="6071616" y="4864608"/>
            <a:chExt cx="1674495" cy="920054"/>
          </a:xfrm>
        </p:grpSpPr>
        <p:sp>
          <p:nvSpPr>
            <p:cNvPr id="10" name="Rectangle 9"/>
            <p:cNvSpPr/>
            <p:nvPr/>
          </p:nvSpPr>
          <p:spPr>
            <a:xfrm>
              <a:off x="6071616" y="5281742"/>
              <a:ext cx="1426464" cy="50292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chemeClr val="tx1"/>
                  </a:solidFill>
                </a:rPr>
                <a:t>Colour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Connector 10"/>
            <p:cNvCxnSpPr>
              <a:stCxn id="10" idx="0"/>
            </p:cNvCxnSpPr>
            <p:nvPr/>
          </p:nvCxnSpPr>
          <p:spPr>
            <a:xfrm flipV="1">
              <a:off x="6784848" y="4864608"/>
              <a:ext cx="961263" cy="417134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0163615" y="4656041"/>
            <a:ext cx="1674495" cy="920054"/>
            <a:chOff x="10163615" y="4656041"/>
            <a:chExt cx="1674495" cy="920054"/>
          </a:xfrm>
        </p:grpSpPr>
        <p:sp>
          <p:nvSpPr>
            <p:cNvPr id="14" name="Rectangle 13"/>
            <p:cNvSpPr/>
            <p:nvPr/>
          </p:nvSpPr>
          <p:spPr>
            <a:xfrm>
              <a:off x="10411646" y="5073175"/>
              <a:ext cx="1426464" cy="50292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solidFill>
                    <a:schemeClr val="tx1"/>
                  </a:solidFill>
                </a:rPr>
                <a:t>Captured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Connector 14"/>
            <p:cNvCxnSpPr>
              <a:stCxn id="14" idx="0"/>
            </p:cNvCxnSpPr>
            <p:nvPr/>
          </p:nvCxnSpPr>
          <p:spPr>
            <a:xfrm flipH="1" flipV="1">
              <a:off x="10163615" y="4656041"/>
              <a:ext cx="961263" cy="417134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45" b="96785" l="9023" r="95113">
                        <a14:foregroundMark x1="31203" y1="13183" x2="31203" y2="131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71684" y="3086100"/>
            <a:ext cx="253365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81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Inheritance: Introduction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689" y="2679001"/>
            <a:ext cx="10106025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7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Inheritance: Game Example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202" y="2105025"/>
            <a:ext cx="4953000" cy="12763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94" y="3998214"/>
            <a:ext cx="6029325" cy="1714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641" y="3768410"/>
            <a:ext cx="404812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21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Inheritance: Game Example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40" y="2192655"/>
            <a:ext cx="10086975" cy="2905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740" y="4990719"/>
            <a:ext cx="10048875" cy="1009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639" y="2129600"/>
            <a:ext cx="10086975" cy="29241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6960" y="5572445"/>
            <a:ext cx="7772400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9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Inheritance: Class Hierarchy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739" y="2208847"/>
            <a:ext cx="10067925" cy="1800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39" y="4369879"/>
            <a:ext cx="10067925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57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Inheritance: Class Hierarchy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465" y="2332101"/>
            <a:ext cx="907732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56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Inheritance: Access Modifier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214" y="2278951"/>
            <a:ext cx="10086975" cy="14954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39" y="4017645"/>
            <a:ext cx="100774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9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Access Modifier: Public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739" y="2359533"/>
            <a:ext cx="1006792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396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Public Access Modifier: Example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102" y="2298192"/>
            <a:ext cx="9601200" cy="3962400"/>
          </a:xfrm>
          <a:prstGeom prst="rect">
            <a:avLst/>
          </a:prstGeom>
        </p:spPr>
      </p:pic>
      <p:sp>
        <p:nvSpPr>
          <p:cNvPr id="4" name="Line Callout 3 3"/>
          <p:cNvSpPr/>
          <p:nvPr/>
        </p:nvSpPr>
        <p:spPr>
          <a:xfrm>
            <a:off x="1481328" y="2514600"/>
            <a:ext cx="2112264" cy="1033272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191724"/>
              <a:gd name="adj8" fmla="val 7088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Let’s say public attributes/methods are declared here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24" y="2230960"/>
            <a:ext cx="9784878" cy="409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76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Access Modifier: Private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02" y="2260282"/>
            <a:ext cx="10058400" cy="1971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452" y="4582858"/>
            <a:ext cx="1007745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8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Private Access Modifier: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102" y="2298192"/>
            <a:ext cx="9601200" cy="3962400"/>
          </a:xfrm>
          <a:prstGeom prst="rect">
            <a:avLst/>
          </a:prstGeom>
        </p:spPr>
      </p:pic>
      <p:sp>
        <p:nvSpPr>
          <p:cNvPr id="5" name="Line Callout 3 4"/>
          <p:cNvSpPr/>
          <p:nvPr/>
        </p:nvSpPr>
        <p:spPr>
          <a:xfrm>
            <a:off x="1481328" y="2514600"/>
            <a:ext cx="2112264" cy="1033272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191724"/>
              <a:gd name="adj8" fmla="val 7088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Let’s say private attributes/methods  are declared here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77" y="2250567"/>
            <a:ext cx="1002982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8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Can We use Structure? Or Array?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20" y="2118550"/>
            <a:ext cx="4914900" cy="12858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995" y="2128074"/>
            <a:ext cx="4914900" cy="1266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920" y="3700462"/>
            <a:ext cx="10086975" cy="1285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920" y="5282374"/>
            <a:ext cx="4914900" cy="1323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995" y="5301423"/>
            <a:ext cx="49149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18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Access Modifier: Protected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977" y="2310384"/>
            <a:ext cx="10077450" cy="1981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977" y="4382071"/>
            <a:ext cx="1006792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878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Protected Access Modifier: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102" y="2298192"/>
            <a:ext cx="9601200" cy="3962400"/>
          </a:xfrm>
          <a:prstGeom prst="rect">
            <a:avLst/>
          </a:prstGeom>
        </p:spPr>
      </p:pic>
      <p:sp>
        <p:nvSpPr>
          <p:cNvPr id="5" name="Line Callout 3 4"/>
          <p:cNvSpPr/>
          <p:nvPr/>
        </p:nvSpPr>
        <p:spPr>
          <a:xfrm>
            <a:off x="1481328" y="2514600"/>
            <a:ext cx="2112264" cy="1033272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191724"/>
              <a:gd name="adj8" fmla="val 70888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Let’s say protected attributes/methods are declared here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466" y="2231517"/>
            <a:ext cx="100584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3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Fourth Principle: Polymorphism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5563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Polymorphism: Introduction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264" y="2358199"/>
            <a:ext cx="10048875" cy="1190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264" y="4235705"/>
            <a:ext cx="1007745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8657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Dynamic Polymorphism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027" y="2409980"/>
            <a:ext cx="10077450" cy="12287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977" y="3856698"/>
            <a:ext cx="100965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46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Dynamic Polymorphism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782" y="2416900"/>
            <a:ext cx="10058400" cy="1190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39" y="3954555"/>
            <a:ext cx="1006792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0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Dynamic Polymorphism: Car Example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39" y="2214753"/>
            <a:ext cx="5000625" cy="12763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39" y="3491103"/>
            <a:ext cx="4962525" cy="2162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6125" y="2153473"/>
            <a:ext cx="4276725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63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Dynamic Polymorphism: Car Example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977" y="2298573"/>
            <a:ext cx="10077450" cy="2571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977" y="4870323"/>
            <a:ext cx="4972050" cy="14382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283" y="4870323"/>
            <a:ext cx="495300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4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Dynamic Polymorphism: Car Example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214" y="2545270"/>
            <a:ext cx="1008697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3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Dynamic Polymorphism: Car Example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402" y="2424493"/>
            <a:ext cx="1013460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7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Can We use Structure?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214" y="2260473"/>
            <a:ext cx="1008697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3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Dynamic Polymorphism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739" y="2315146"/>
            <a:ext cx="10067925" cy="15144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88" y="4426777"/>
            <a:ext cx="10106025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5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Static Polymorphism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214" y="2422588"/>
            <a:ext cx="10086975" cy="11715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88" y="4131754"/>
            <a:ext cx="10106025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84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Static Polymorphism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739" y="1935670"/>
            <a:ext cx="8247662" cy="468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383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Static Polymorphism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402" y="2391346"/>
            <a:ext cx="1013460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544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Static Polymorphism: Car Example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95" y="2196274"/>
            <a:ext cx="4972050" cy="10572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95" y="3543871"/>
            <a:ext cx="5753100" cy="885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" y="4429696"/>
            <a:ext cx="5753100" cy="8858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95" y="5315521"/>
            <a:ext cx="5734050" cy="904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4753" y="3629595"/>
            <a:ext cx="3895725" cy="714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4753" y="4513039"/>
            <a:ext cx="3924300" cy="723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2853" y="5406008"/>
            <a:ext cx="38862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98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Static Polymorphism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52" y="2271141"/>
            <a:ext cx="10096500" cy="16573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452" y="4355592"/>
            <a:ext cx="1008697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504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Static Polymorphism: Overview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4" y="2485198"/>
            <a:ext cx="10106025" cy="1190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6" y="4278439"/>
            <a:ext cx="100584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27DA3-FFD2-49F9-9E4A-F99DA524F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noProof="1"/>
              <a:t>Terimakasih!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9F6FAD-F4CD-4626-BA9E-1CBCDD1D55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17E2B7-57EF-41F4-90D2-63C02FB95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FA158B-7C94-F543-87DB-41F59EA4FAFA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914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Can We use Structure?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639" y="2196084"/>
            <a:ext cx="1014412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16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Can We use Structure?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664" y="2439352"/>
            <a:ext cx="1008697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85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20220</TotalTime>
  <Words>486</Words>
  <Application>Microsoft Office PowerPoint</Application>
  <PresentationFormat>Widescreen</PresentationFormat>
  <Paragraphs>107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77</vt:i4>
      </vt:variant>
    </vt:vector>
  </HeadingPairs>
  <TitlesOfParts>
    <vt:vector size="88" baseType="lpstr">
      <vt:lpstr>Apple Symbols</vt:lpstr>
      <vt:lpstr>Arial</vt:lpstr>
      <vt:lpstr>Avenir Book</vt:lpstr>
      <vt:lpstr>Avenir Next Condensed</vt:lpstr>
      <vt:lpstr>Bookman Old Style</vt:lpstr>
      <vt:lpstr>Calibri</vt:lpstr>
      <vt:lpstr>Calibri Light</vt:lpstr>
      <vt:lpstr>Quicksand</vt:lpstr>
      <vt:lpstr>Wingdings 2</vt:lpstr>
      <vt:lpstr>Clarity</vt:lpstr>
      <vt:lpstr>Custom Design</vt:lpstr>
      <vt:lpstr>Python DTS PRoA 2022 Introduction to Object-Oriented Programming</vt:lpstr>
      <vt:lpstr>Why Primitive Data Type Isn’t Enough</vt:lpstr>
      <vt:lpstr>What is Primitive Data Type?</vt:lpstr>
      <vt:lpstr>Primitive Data Type</vt:lpstr>
      <vt:lpstr>Example</vt:lpstr>
      <vt:lpstr>Can We use Structure? Or Array?</vt:lpstr>
      <vt:lpstr>Can We use Structure? </vt:lpstr>
      <vt:lpstr>Can We use Structure? </vt:lpstr>
      <vt:lpstr>Can We use Structure? </vt:lpstr>
      <vt:lpstr>Can We use Structure?</vt:lpstr>
      <vt:lpstr>Can We use Structure?</vt:lpstr>
      <vt:lpstr>What are Objects?</vt:lpstr>
      <vt:lpstr>Class Attributes/Methods VS Instance Attributes/Methods Conundrum</vt:lpstr>
      <vt:lpstr>Class vs Instance Attributes/Methods</vt:lpstr>
      <vt:lpstr>Class vs Instance Attributes/Methods</vt:lpstr>
      <vt:lpstr>Unified Modelling Language Representation</vt:lpstr>
      <vt:lpstr>Classes and Objects in Unified Modelling Language</vt:lpstr>
      <vt:lpstr>Classes and Objects in Unified Modelling Language</vt:lpstr>
      <vt:lpstr>Classes and Objects in Unified Modelling Language</vt:lpstr>
      <vt:lpstr>Four Main Principles of OOP</vt:lpstr>
      <vt:lpstr>First Principle: Encapsulation</vt:lpstr>
      <vt:lpstr>Encapsulation</vt:lpstr>
      <vt:lpstr>Encapsulation</vt:lpstr>
      <vt:lpstr>Encapsulation</vt:lpstr>
      <vt:lpstr>Encapsulation using Getter and Setter Methods</vt:lpstr>
      <vt:lpstr>Encapsulation: Chess Example</vt:lpstr>
      <vt:lpstr>Encapsulation: Tracking Attributes</vt:lpstr>
      <vt:lpstr>Encapsulation Example: Game</vt:lpstr>
      <vt:lpstr>Encapsulation: Validation using Setter Method</vt:lpstr>
      <vt:lpstr>Encapsulation: Read only Attributes</vt:lpstr>
      <vt:lpstr>Encapsulation: Chess Example</vt:lpstr>
      <vt:lpstr>Encapsulation- Chess Example</vt:lpstr>
      <vt:lpstr>Encapsulation: Information Hiding</vt:lpstr>
      <vt:lpstr>Encapsulation: Information Hiding</vt:lpstr>
      <vt:lpstr>Encapsulation: Overview</vt:lpstr>
      <vt:lpstr>Second Principle: Abstraction</vt:lpstr>
      <vt:lpstr>Abstraction: Car Example</vt:lpstr>
      <vt:lpstr>Abstraction: Car Example</vt:lpstr>
      <vt:lpstr>Abstraction in OOP</vt:lpstr>
      <vt:lpstr>Abstraction in OOP</vt:lpstr>
      <vt:lpstr>Abstraction in OOP</vt:lpstr>
      <vt:lpstr>Abstraction in OOP</vt:lpstr>
      <vt:lpstr>Abstraction: Interface and Implementation</vt:lpstr>
      <vt:lpstr>Abstraction: Interface and Implementation</vt:lpstr>
      <vt:lpstr>Abstraction: Chess Example</vt:lpstr>
      <vt:lpstr>Abstraction: Independence Against How Other class is defined</vt:lpstr>
      <vt:lpstr>Abstraction: Interface and Implementation</vt:lpstr>
      <vt:lpstr>Abstraction: Overview</vt:lpstr>
      <vt:lpstr>Third Principle: Inheritance</vt:lpstr>
      <vt:lpstr>Inheritance: Introduction</vt:lpstr>
      <vt:lpstr>Inheritance: Game Example</vt:lpstr>
      <vt:lpstr>Inheritance: Game Example</vt:lpstr>
      <vt:lpstr>Inheritance: Class Hierarchy</vt:lpstr>
      <vt:lpstr>Inheritance: Class Hierarchy</vt:lpstr>
      <vt:lpstr>Inheritance: Access Modifier</vt:lpstr>
      <vt:lpstr>Access Modifier: Public</vt:lpstr>
      <vt:lpstr>Public Access Modifier: Example</vt:lpstr>
      <vt:lpstr>Access Modifier: Private</vt:lpstr>
      <vt:lpstr>Private Access Modifier: Example</vt:lpstr>
      <vt:lpstr>Access Modifier: Protected</vt:lpstr>
      <vt:lpstr>Protected Access Modifier: Example</vt:lpstr>
      <vt:lpstr>Fourth Principle: Polymorphism</vt:lpstr>
      <vt:lpstr>Polymorphism: Introduction</vt:lpstr>
      <vt:lpstr>Dynamic Polymorphism</vt:lpstr>
      <vt:lpstr>Dynamic Polymorphism</vt:lpstr>
      <vt:lpstr>Dynamic Polymorphism: Car Example</vt:lpstr>
      <vt:lpstr>Dynamic Polymorphism: Car Example</vt:lpstr>
      <vt:lpstr>Dynamic Polymorphism: Car Example</vt:lpstr>
      <vt:lpstr>Dynamic Polymorphism: Car Example</vt:lpstr>
      <vt:lpstr>Dynamic Polymorphism</vt:lpstr>
      <vt:lpstr>Static Polymorphism</vt:lpstr>
      <vt:lpstr>Static Polymorphism</vt:lpstr>
      <vt:lpstr>Static Polymorphism</vt:lpstr>
      <vt:lpstr>Static Polymorphism: Car Example</vt:lpstr>
      <vt:lpstr>Static Polymorphism</vt:lpstr>
      <vt:lpstr>Static Polymorphism: Overview</vt:lpstr>
      <vt:lpstr>Terimakasih!</vt:lpstr>
    </vt:vector>
  </TitlesOfParts>
  <Company>Qmulos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Sigital System</dc:title>
  <dc:creator>Muhammad Ogin Hasanuddin</dc:creator>
  <cp:lastModifiedBy>Muhammad Ogin Hasanuddin</cp:lastModifiedBy>
  <cp:revision>888</cp:revision>
  <dcterms:created xsi:type="dcterms:W3CDTF">2015-09-08T13:00:15Z</dcterms:created>
  <dcterms:modified xsi:type="dcterms:W3CDTF">2022-04-01T07:44:53Z</dcterms:modified>
</cp:coreProperties>
</file>